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269" r:id="rId2"/>
    <p:sldId id="268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9" r:id="rId11"/>
    <p:sldId id="277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80" r:id="rId21"/>
    <p:sldId id="267" r:id="rId22"/>
    <p:sldId id="278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18"/>
    <p:restoredTop sz="94672"/>
  </p:normalViewPr>
  <p:slideViewPr>
    <p:cSldViewPr snapToGrid="0" snapToObjects="1">
      <p:cViewPr varScale="1">
        <p:scale>
          <a:sx n="136" d="100"/>
          <a:sy n="136" d="100"/>
        </p:scale>
        <p:origin x="22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D35B7-76CB-0E4C-A938-7603ACFB3A08}" type="datetimeFigureOut">
              <a:rPr lang="en-US" smtClean="0"/>
              <a:t>1/8/20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6E959-AD7A-1948-B310-F5C06E888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693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2037F7-FABF-2047-8DCD-78543486E872}" type="datetime1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458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4FAF6-39DF-8B4B-8A88-B51BD7B1BAA4}" type="datetime1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60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BC090C-91E2-1341-9012-E026D8E53731}" type="datetime1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57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200720-8DC2-5949-85B6-65728FE87AA4}" type="datetime1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809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97D3C2-FF2B-7F4C-B05D-0FC7CFDEA52E}" type="datetime1">
              <a:rPr lang="en-US" smtClean="0"/>
              <a:t>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90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7D5724-18D7-B543-86B9-EADD4D7335B4}" type="datetime1">
              <a:rPr lang="en-US" smtClean="0"/>
              <a:t>1/8/20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3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089E9F-2D2F-A64E-A50C-831AF1BC5619}" type="datetime1">
              <a:rPr lang="en-US" smtClean="0"/>
              <a:t>1/8/20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728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1D50BD-A988-144A-848E-A6E337438591}" type="datetime1">
              <a:rPr lang="en-US" smtClean="0"/>
              <a:t>1/8/20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014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D39258-F60D-4249-98B4-9C0C7D3E5127}" type="datetime1">
              <a:rPr lang="en-US" smtClean="0"/>
              <a:t>1/8/20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72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3BD7EF-5FA2-C842-AF34-4A4FB2346A1F}" type="datetime1">
              <a:rPr lang="en-US" smtClean="0"/>
              <a:t>1/8/20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0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9E4316-C40C-EC42-A32F-E3BF4F424BF7}" type="datetime1">
              <a:rPr lang="en-US" smtClean="0"/>
              <a:t>1/8/20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38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BF016AF-8C68-9B45-A341-9AEEAC3C1319}" type="datetime1">
              <a:rPr lang="en-US" smtClean="0"/>
              <a:t>1/8/20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37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Fission and heat generation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32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Reactor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AD496-0928-E346-A6E0-551518DC9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45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FEF53-2E4A-8340-AF75-8AC586759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removal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F9BCF-20F5-B840-90D7-FFB1BA678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4329952" cy="3965670"/>
          </a:xfrm>
        </p:spPr>
        <p:txBody>
          <a:bodyPr/>
          <a:lstStyle/>
          <a:p>
            <a:r>
              <a:rPr lang="en-US" dirty="0"/>
              <a:t>Last time, worked though the heat generation rate in the fuel</a:t>
            </a:r>
          </a:p>
          <a:p>
            <a:r>
              <a:rPr lang="en-US" dirty="0"/>
              <a:t>Now we touch on how heat is removed from the fuel</a:t>
            </a:r>
          </a:p>
          <a:p>
            <a:r>
              <a:rPr lang="en-US" dirty="0"/>
              <a:t>Primary mechanism to remove heat directly from fuel is a coolant</a:t>
            </a:r>
          </a:p>
          <a:p>
            <a:r>
              <a:rPr lang="en-US" dirty="0"/>
              <a:t>Various coolant types, most common is water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BC21A7-0D96-C149-A8AA-25DE6F3E2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900" y="2232212"/>
            <a:ext cx="6706278" cy="351416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2ED70C-9A6B-C64C-87BE-4291F6AA3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72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0F107-F849-E04E-AECE-C4D43DEA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removal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AD600-9D7A-FB43-B532-E3BA20390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525300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Primary loop water runs through the core, transporting heat generated by the fuel, to a steam generator in a secondary water loop</a:t>
            </a:r>
          </a:p>
          <a:p>
            <a:r>
              <a:rPr lang="en-US" dirty="0"/>
              <a:t>Steam drives a turbine, generating electricity</a:t>
            </a:r>
          </a:p>
          <a:p>
            <a:r>
              <a:rPr lang="en-US" dirty="0"/>
              <a:t>A tertiary water loop helps to condense residual steam from the secondary loop via cooling towers and a water reservoir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5837EC-532F-D74D-806F-E26559CCA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900" y="2232212"/>
            <a:ext cx="6706278" cy="351416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0A8C-4853-534D-BA24-F7DDB33FA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92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0397-05BA-E841-8626-7724D5394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Water Reactor Core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5AC51-C1C1-DE48-93F6-33C2ED11C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912659" cy="3965670"/>
          </a:xfrm>
        </p:spPr>
        <p:txBody>
          <a:bodyPr/>
          <a:lstStyle/>
          <a:p>
            <a:r>
              <a:rPr lang="en-US" dirty="0"/>
              <a:t>An LWR core is comprised of fuel assemblies</a:t>
            </a:r>
          </a:p>
          <a:p>
            <a:r>
              <a:rPr lang="en-US" dirty="0"/>
              <a:t>Each assembly contains a grid of fuel pins</a:t>
            </a:r>
          </a:p>
          <a:p>
            <a:pPr lvl="1"/>
            <a:r>
              <a:rPr lang="en-US" dirty="0"/>
              <a:t>In typical commercial LWR fuel designs, a 17x17 grid</a:t>
            </a:r>
          </a:p>
          <a:p>
            <a:pPr lvl="1"/>
            <a:r>
              <a:rPr lang="en-US" dirty="0"/>
              <a:t>Some pins are replaced by control rods</a:t>
            </a:r>
          </a:p>
          <a:p>
            <a:r>
              <a:rPr lang="en-US" dirty="0"/>
              <a:t>Water flows from bottom to top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829173-668F-CF4F-B2BA-053D1D9A8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17"/>
          <a:stretch/>
        </p:blipFill>
        <p:spPr>
          <a:xfrm>
            <a:off x="9026361" y="2263397"/>
            <a:ext cx="2955081" cy="32582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DCC078-9346-D64E-A6A8-5563FE4DC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71" y="2442046"/>
            <a:ext cx="3419893" cy="29980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D0213-4027-5844-8461-51C3087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52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1AC7E-73B6-244D-9CC3-FBC83B393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LWR Fuel Pins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F076E-22F8-094D-B8F8-6E4A18C52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99544" cy="3965670"/>
          </a:xfrm>
        </p:spPr>
        <p:txBody>
          <a:bodyPr/>
          <a:lstStyle/>
          <a:p>
            <a:r>
              <a:rPr lang="en-US" dirty="0"/>
              <a:t>LWR fuel pins are comprised of a hollow Zircaloy tube </a:t>
            </a:r>
          </a:p>
          <a:p>
            <a:pPr lvl="1"/>
            <a:r>
              <a:rPr lang="en-US" dirty="0"/>
              <a:t>This is the cladding</a:t>
            </a:r>
          </a:p>
          <a:p>
            <a:pPr lvl="1"/>
            <a:r>
              <a:rPr lang="en-US" dirty="0"/>
              <a:t>Zircaloy is a type of </a:t>
            </a:r>
            <a:r>
              <a:rPr lang="en-US" dirty="0" err="1"/>
              <a:t>Zr</a:t>
            </a:r>
            <a:r>
              <a:rPr lang="en-US" dirty="0"/>
              <a:t> alloy</a:t>
            </a:r>
          </a:p>
          <a:p>
            <a:r>
              <a:rPr lang="en-US" dirty="0"/>
              <a:t>Inside the cladding are stacked UO2 pellets</a:t>
            </a:r>
          </a:p>
          <a:p>
            <a:r>
              <a:rPr lang="en-US" dirty="0"/>
              <a:t>Each pellet is a cylinder about 1 cm in diameter and 1 cm in height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E56E04-C348-634D-AF9A-A3A9A3A0F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876" y="2618380"/>
            <a:ext cx="2736693" cy="41354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A8C6E8-3BDF-C844-8540-9A945F428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260" y="598808"/>
            <a:ext cx="3539924" cy="20195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556FF-7330-2543-BFCC-CB1B91BF1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901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9536-9686-7C4A-B92C-DCE2ADC69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00114"/>
            <a:ext cx="10972800" cy="1068387"/>
          </a:xfrm>
        </p:spPr>
        <p:txBody>
          <a:bodyPr/>
          <a:lstStyle/>
          <a:p>
            <a:r>
              <a:rPr lang="en-US" dirty="0"/>
              <a:t>Not only water cooled reactor designs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49FBA3D-3AD2-DA42-89DB-A628C55B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211" y="1897859"/>
            <a:ext cx="8597578" cy="49601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42BBEA-495A-8C4A-868D-9DFF558AF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205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A2215-9AAC-374A-9910-A4040F56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all fuel is pellet-based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E6CB5-3646-8C47-ACEE-E828FA9E3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351362" cy="3965670"/>
          </a:xfrm>
        </p:spPr>
        <p:txBody>
          <a:bodyPr/>
          <a:lstStyle/>
          <a:p>
            <a:r>
              <a:rPr lang="en-US" dirty="0"/>
              <a:t>Metallic fuel is a solid fuel slug</a:t>
            </a:r>
          </a:p>
          <a:p>
            <a:pPr lvl="1"/>
            <a:r>
              <a:rPr lang="en-US" dirty="0"/>
              <a:t>Utilized an Fe-based cladding, such as HT-9 or SS</a:t>
            </a:r>
          </a:p>
          <a:p>
            <a:r>
              <a:rPr lang="en-US" dirty="0"/>
              <a:t>TRISO particles are formed into spherical compacts, or can be formed into pellet compacts</a:t>
            </a:r>
          </a:p>
          <a:p>
            <a:r>
              <a:rPr lang="en-US" dirty="0"/>
              <a:t>UMo and </a:t>
            </a:r>
            <a:r>
              <a:rPr lang="en-US" dirty="0" err="1"/>
              <a:t>USi</a:t>
            </a:r>
            <a:r>
              <a:rPr lang="en-US" dirty="0"/>
              <a:t> have been used in plate fuels</a:t>
            </a:r>
          </a:p>
          <a:p>
            <a:r>
              <a:rPr lang="en-US" dirty="0"/>
              <a:t>Assemblies are often hex-shaped and can included reflectors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B16342-A1FB-6F4C-AE70-4CB6717A9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842" y="1748582"/>
            <a:ext cx="3296695" cy="28087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F81277-315A-6948-9BF3-79006E4CE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959" y="4691195"/>
            <a:ext cx="4112952" cy="204888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ADE22-6978-274A-9F94-715810617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2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35C70-83DD-2948-8F1F-89413D6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ATR and HFIR Core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E8388-418E-FD4B-9DAC-B51075DC9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610582" cy="999394"/>
          </a:xfrm>
        </p:spPr>
        <p:txBody>
          <a:bodyPr/>
          <a:lstStyle/>
          <a:p>
            <a:r>
              <a:rPr lang="en-US" dirty="0"/>
              <a:t>HFIR combines curved plates in concentric regions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15F54B-CDC4-EF48-91E7-23543AD96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888" y="3159889"/>
            <a:ext cx="3778451" cy="35387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33DF5F-C0FD-AF4C-A21B-410E1D4A0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967" y="3513929"/>
            <a:ext cx="3450654" cy="272876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4ABE56E-589A-3E4A-B59E-B6788AA36CD0}"/>
              </a:ext>
            </a:extLst>
          </p:cNvPr>
          <p:cNvSpPr txBox="1">
            <a:spLocks/>
          </p:cNvSpPr>
          <p:nvPr/>
        </p:nvSpPr>
        <p:spPr bwMode="auto">
          <a:xfrm>
            <a:off x="7243823" y="2160495"/>
            <a:ext cx="4610582" cy="999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ATR core is a unique curved design with plate type fuel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1E43AD-951C-F74A-BA4A-07D7F5A32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58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1E57C-7B5D-4840-986C-763E622B0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fuel designs employ some type of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249F0-F47A-8248-9883-BF1CA805F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22694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The primary focus of the cladding is to separate the fuel from the coolant</a:t>
            </a:r>
          </a:p>
          <a:p>
            <a:pPr lvl="1"/>
            <a:r>
              <a:rPr lang="en-US" dirty="0"/>
              <a:t>Fuel contains dangerous fission products</a:t>
            </a:r>
          </a:p>
          <a:p>
            <a:pPr lvl="1"/>
            <a:r>
              <a:rPr lang="en-US" dirty="0"/>
              <a:t>Avoids corrosion of the fuel by the coolant</a:t>
            </a:r>
          </a:p>
          <a:p>
            <a:pPr lvl="1"/>
            <a:r>
              <a:rPr lang="en-US" dirty="0"/>
              <a:t>Keeps the fuel together, not blocking coolant flow</a:t>
            </a:r>
          </a:p>
          <a:p>
            <a:r>
              <a:rPr lang="en-US" dirty="0"/>
              <a:t>The cladding should be thin and have a high thermal conductivity, so it doesn’t trap any of the heat produced by the fuel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A1C8E-1060-5543-8BD3-2991F8E91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763234">
            <a:off x="6956637" y="3532830"/>
            <a:ext cx="4964929" cy="147706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6E2BA-31EF-BD4E-9316-27BFE6CD2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51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A01CA-9B0D-D04A-864F-9E1AEDCCB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Fuel/Cladding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50BC0-FF7C-F54E-A584-E0A1410D2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011119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Fuel swells during reactor operation and the cladding creeps down around the fuel</a:t>
            </a:r>
          </a:p>
          <a:p>
            <a:r>
              <a:rPr lang="en-US" dirty="0"/>
              <a:t>To avoid/limit both chemical and mechanical interaction, the pellet radius is smaller that the inner radius of the cladding</a:t>
            </a:r>
          </a:p>
          <a:p>
            <a:r>
              <a:rPr lang="en-US" dirty="0"/>
              <a:t>In LWRs, the gap is filled with gas, significantly impacting the heat transport</a:t>
            </a:r>
          </a:p>
          <a:p>
            <a:r>
              <a:rPr lang="en-US" dirty="0"/>
              <a:t>In metal fuels, the gap is filled with liquid sodium, so there is little impact on the heat transport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64BD3F-62A0-F646-A4DD-8E42C96C0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684" y="2160495"/>
            <a:ext cx="4071716" cy="41480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27DC-7E5D-6F4F-8FE9-6A13BA8B8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5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4FF6C-F0F3-F442-BAEA-59428210A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63DF7-8611-4B4E-A8FD-C054F4ED7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98123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Impinging neutron of a given energy</a:t>
            </a:r>
          </a:p>
          <a:p>
            <a:pPr lvl="1"/>
            <a:r>
              <a:rPr lang="en-US" dirty="0"/>
              <a:t>Neutron energy determines cross section which determines probability of fission event</a:t>
            </a:r>
          </a:p>
          <a:p>
            <a:r>
              <a:rPr lang="en-US" dirty="0"/>
              <a:t>Neutron + Target Nucleus -&gt; Two fission products, 2-3 neutrons</a:t>
            </a:r>
          </a:p>
          <a:p>
            <a:r>
              <a:rPr lang="en-US" dirty="0"/>
              <a:t>Fission releases around 210 MeV of energy</a:t>
            </a:r>
          </a:p>
          <a:p>
            <a:pPr lvl="1"/>
            <a:r>
              <a:rPr lang="en-US" dirty="0"/>
              <a:t>170 MeV to fission fragments</a:t>
            </a:r>
          </a:p>
          <a:p>
            <a:pPr lvl="1"/>
            <a:r>
              <a:rPr lang="en-US" dirty="0"/>
              <a:t>2 MeV per neutron</a:t>
            </a:r>
          </a:p>
          <a:p>
            <a:pPr lvl="1"/>
            <a:r>
              <a:rPr lang="en-US" dirty="0"/>
              <a:t>7 MeV gamma rays</a:t>
            </a:r>
          </a:p>
          <a:p>
            <a:pPr lvl="1"/>
            <a:r>
              <a:rPr lang="en-US" dirty="0"/>
              <a:t>Balance radioactive decay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3FCEA3-1748-1243-94EA-C40052F36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276" y="2512157"/>
            <a:ext cx="4700383" cy="295079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4F24FE-D673-314B-8583-C7CF1E634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72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394A-0EF6-074E-B4CD-354C792A1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Smear Density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F6F277-EED5-C649-A398-65DB21DA33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5"/>
                <a:ext cx="5517823" cy="3965670"/>
              </a:xfrm>
            </p:spPr>
            <p:txBody>
              <a:bodyPr/>
              <a:lstStyle/>
              <a:p>
                <a:r>
                  <a:rPr lang="en-US" dirty="0"/>
                  <a:t>Smear density is the ratio of fuel mass-to-total internal volume of the fuel element</a:t>
                </a:r>
              </a:p>
              <a:p>
                <a:r>
                  <a:rPr lang="en-US" dirty="0"/>
                  <a:t>Cylinder volume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Smear density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/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Smear density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/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Typical smear densities:</a:t>
                </a:r>
              </a:p>
              <a:p>
                <a:pPr lvl="1"/>
                <a:r>
                  <a:rPr lang="en-US" dirty="0"/>
                  <a:t>Oxides ~ 90+%</a:t>
                </a:r>
              </a:p>
              <a:p>
                <a:pPr lvl="1"/>
                <a:r>
                  <a:rPr lang="en-US" dirty="0"/>
                  <a:t>Metallic ~ 75%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F6F277-EED5-C649-A398-65DB21DA33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5"/>
                <a:ext cx="5517823" cy="3965670"/>
              </a:xfrm>
              <a:blipFill>
                <a:blip r:embed="rId2"/>
                <a:stretch>
                  <a:fillRect l="-1613" t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n 3">
            <a:extLst>
              <a:ext uri="{FF2B5EF4-FFF2-40B4-BE49-F238E27FC236}">
                <a16:creationId xmlns:a16="http://schemas.microsoft.com/office/drawing/2014/main" id="{F44E1FBE-A396-E043-A499-F0C6E6513F2F}"/>
              </a:ext>
            </a:extLst>
          </p:cNvPr>
          <p:cNvSpPr/>
          <p:nvPr/>
        </p:nvSpPr>
        <p:spPr>
          <a:xfrm>
            <a:off x="8220173" y="2846895"/>
            <a:ext cx="1564850" cy="2281286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30DB1A3-8CAF-DD45-B187-8607B161DDB8}"/>
              </a:ext>
            </a:extLst>
          </p:cNvPr>
          <p:cNvCxnSpPr/>
          <p:nvPr/>
        </p:nvCxnSpPr>
        <p:spPr>
          <a:xfrm>
            <a:off x="7880808" y="2413262"/>
            <a:ext cx="0" cy="32993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E4BE89-8839-C64C-A71F-BC8CC173EE2A}"/>
              </a:ext>
            </a:extLst>
          </p:cNvPr>
          <p:cNvCxnSpPr/>
          <p:nvPr/>
        </p:nvCxnSpPr>
        <p:spPr>
          <a:xfrm>
            <a:off x="10163666" y="2413262"/>
            <a:ext cx="0" cy="32993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AFE090-84DA-954B-A427-CB38AA080854}"/>
              </a:ext>
            </a:extLst>
          </p:cNvPr>
          <p:cNvCxnSpPr>
            <a:cxnSpLocks/>
          </p:cNvCxnSpPr>
          <p:nvPr/>
        </p:nvCxnSpPr>
        <p:spPr>
          <a:xfrm>
            <a:off x="7880808" y="5476973"/>
            <a:ext cx="228285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C63F02-A092-CF44-8C65-5318F8953C94}"/>
              </a:ext>
            </a:extLst>
          </p:cNvPr>
          <p:cNvCxnSpPr>
            <a:cxnSpLocks/>
          </p:cNvCxnSpPr>
          <p:nvPr/>
        </p:nvCxnSpPr>
        <p:spPr>
          <a:xfrm>
            <a:off x="8220173" y="2763624"/>
            <a:ext cx="15648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3EC075-1C44-9746-A1E8-F7637176BD52}"/>
              </a:ext>
            </a:extLst>
          </p:cNvPr>
          <p:cNvCxnSpPr>
            <a:cxnSpLocks/>
          </p:cNvCxnSpPr>
          <p:nvPr/>
        </p:nvCxnSpPr>
        <p:spPr>
          <a:xfrm flipV="1">
            <a:off x="9927995" y="2988297"/>
            <a:ext cx="0" cy="19639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2E55426-C695-9A4D-B288-B3A29A475E3C}"/>
              </a:ext>
            </a:extLst>
          </p:cNvPr>
          <p:cNvSpPr txBox="1"/>
          <p:nvPr/>
        </p:nvSpPr>
        <p:spPr>
          <a:xfrm>
            <a:off x="8870623" y="2413262"/>
            <a:ext cx="47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1CB2C0-5F41-D34C-B90F-9A4E0AAA49BA}"/>
              </a:ext>
            </a:extLst>
          </p:cNvPr>
          <p:cNvSpPr txBox="1"/>
          <p:nvPr/>
        </p:nvSpPr>
        <p:spPr>
          <a:xfrm>
            <a:off x="8786567" y="5527977"/>
            <a:ext cx="47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9DD2C8-9CB6-EA4E-B1F1-C5C212F72899}"/>
              </a:ext>
            </a:extLst>
          </p:cNvPr>
          <p:cNvSpPr txBox="1"/>
          <p:nvPr/>
        </p:nvSpPr>
        <p:spPr>
          <a:xfrm>
            <a:off x="10317244" y="3718759"/>
            <a:ext cx="47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F87D7-D13E-0548-8B6D-F5FFE97AC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382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329BA-C315-A34C-8107-4284F27C1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Cladding material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88F8B-D9CC-BB4B-ACE0-5C52CB545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233363" indent="-233363"/>
            <a:r>
              <a:rPr lang="en-US" dirty="0"/>
              <a:t>Cladding must be compatible with the coolant, reasonably compatible with the fuel, have good thermal conductivity and reasonable radiation resistance</a:t>
            </a:r>
          </a:p>
          <a:p>
            <a:pPr marL="233363" indent="-233363"/>
            <a:r>
              <a:rPr lang="en-US" dirty="0"/>
              <a:t>Zirconium is used because of its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Low neutron cross section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Corrosion resistance in 300 C water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Resistance to void swelling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Adequate mechanical properties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Good thermal conductivity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Affordable cost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Available in large quantities</a:t>
            </a:r>
          </a:p>
          <a:p>
            <a:pPr marL="233363" indent="-233363"/>
            <a:r>
              <a:rPr lang="en-US" dirty="0">
                <a:solidFill>
                  <a:srgbClr val="000000"/>
                </a:solidFill>
              </a:rPr>
              <a:t>Other cladding materials in use include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Stainless steel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Silicon Carbide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Ferritic-Martensitic steels like Fe-Cr and Fe-Cr-Al</a:t>
            </a:r>
          </a:p>
          <a:p>
            <a:pPr marL="749300" lvl="1" indent="-233363"/>
            <a:r>
              <a:rPr lang="en-US" dirty="0"/>
              <a:t>Oxide dispersion strengthened (ODS) ferritic steels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2A28B-BD7B-D846-8DA4-41CA3CB73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700" y="2893671"/>
            <a:ext cx="4188692" cy="27797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FA0CE-AE97-B643-938D-EB06C08E6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596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1F451-9B81-914F-9B6B-965AAA7A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Molten Salt Reactors w/o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93FD5-1D94-4F40-9333-AB042633B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43959" cy="3965670"/>
          </a:xfrm>
        </p:spPr>
        <p:txBody>
          <a:bodyPr/>
          <a:lstStyle/>
          <a:p>
            <a:r>
              <a:rPr lang="en-US" dirty="0"/>
              <a:t>Some MSRs plan to utilize liquid UCl3 as the fuel, flowing continuously through the core</a:t>
            </a:r>
          </a:p>
          <a:p>
            <a:r>
              <a:rPr lang="en-US" dirty="0"/>
              <a:t>Secondary loop comprised of coolant salt, such as LiCl-</a:t>
            </a:r>
            <a:r>
              <a:rPr lang="en-US" dirty="0" err="1"/>
              <a:t>KCl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325EE-B9D2-674F-8D04-69B64257D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592" y="2257420"/>
            <a:ext cx="4777485" cy="350348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C10C8B-8179-6848-938D-516A78A8A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804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EF2E0-35C3-B24F-A285-F2001E1EDA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Fuel Fabrication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F7471C-0A73-3B41-A6A9-51B890C5B2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48DC7-13C3-4B4B-8C62-BE0CF5F36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565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73B5-8414-0A41-BE41-A4ED03EA4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B2F1E-0B36-AA49-AC53-3DA9D394F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396" y="1968501"/>
            <a:ext cx="9643207" cy="39690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C4C6B-6820-014D-A483-65635C95D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2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D08E7-CC9B-B244-8A20-48FEC07D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Uranium Resources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03DF2A-732F-0746-B574-23A35D5C3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058" y="1916938"/>
            <a:ext cx="3086210" cy="47853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046A04-21B5-CD43-A8C1-4E1DE478B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9" y="2140736"/>
            <a:ext cx="4953728" cy="43377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BB098F-FAB9-5F43-B5BE-46EC562B1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091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AA6F0-C047-2144-AD53-8DC5DD54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deposit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FD8A-B372-4C46-B44C-F0B011BFC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mainly three types of uranium deposits</a:t>
            </a:r>
          </a:p>
          <a:p>
            <a:pPr lvl="1"/>
            <a:r>
              <a:rPr lang="en-US" dirty="0"/>
              <a:t>Sedimentary</a:t>
            </a:r>
          </a:p>
          <a:p>
            <a:pPr lvl="2"/>
            <a:r>
              <a:rPr lang="en-US" dirty="0"/>
              <a:t>Often found in sandstone; common in Canada and western US</a:t>
            </a:r>
          </a:p>
          <a:p>
            <a:pPr lvl="1"/>
            <a:r>
              <a:rPr lang="en-US" dirty="0"/>
              <a:t>Igneous/hydrothermal</a:t>
            </a:r>
          </a:p>
          <a:p>
            <a:pPr lvl="2"/>
            <a:r>
              <a:rPr lang="en-US" dirty="0"/>
              <a:t>Vein-type uranium ores from geothermal activity; Greenland and Namibia</a:t>
            </a:r>
          </a:p>
          <a:p>
            <a:pPr lvl="1"/>
            <a:r>
              <a:rPr lang="en-US" dirty="0" err="1"/>
              <a:t>Breccial</a:t>
            </a:r>
            <a:endParaRPr lang="en-US" dirty="0"/>
          </a:p>
          <a:p>
            <a:pPr lvl="2"/>
            <a:r>
              <a:rPr lang="en-US" dirty="0"/>
              <a:t>found in rocks that have been broken due to tectonic fracturing, or weathering; common in India, Australia and the US</a:t>
            </a:r>
          </a:p>
          <a:p>
            <a:r>
              <a:rPr lang="en-US" dirty="0"/>
              <a:t>Less common means of uranium mining include seawater recovery, where U concentrations is 3.3 micrograms per liter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0C180-0F6F-5F48-BC1A-A8591EC04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44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96CD-C830-5542-BFD0-FE59FAD69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mining/processing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1882E-8DE2-3241-8C02-12575F9AF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132832" cy="3965670"/>
          </a:xfrm>
        </p:spPr>
        <p:txBody>
          <a:bodyPr/>
          <a:lstStyle/>
          <a:p>
            <a:r>
              <a:rPr lang="en-US" dirty="0"/>
              <a:t>Uranium ores are normally processed by grinding the ore materials to a uniform particle size and then treating the ore to extract the uranium by chemical leaching</a:t>
            </a:r>
          </a:p>
          <a:p>
            <a:r>
              <a:rPr lang="en-US" dirty="0"/>
              <a:t>The milling process commonly yields dry powder-form material consisting of “yellowcake”, which is U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2B74EE-192C-8642-8990-DCFCE0357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368" y="2582042"/>
            <a:ext cx="5337032" cy="354412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2F889-A490-DB48-922F-1D7CA287D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28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28301-B582-5B46-B6AF-BACAD9646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137CB-199A-C240-A5FB-9AFCC370F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Uranium enrichment requires uranium as uranium hexafluoride, which is obtained from converting uranium oxide to UF</a:t>
            </a:r>
            <a:r>
              <a:rPr lang="en-US" baseline="-25000" dirty="0"/>
              <a:t>6</a:t>
            </a:r>
          </a:p>
          <a:p>
            <a:r>
              <a:rPr lang="en-US" dirty="0"/>
              <a:t>Uranium oxide can be reduced by hydrogen to produce UO2</a:t>
            </a:r>
          </a:p>
          <a:p>
            <a:pPr lvl="1"/>
            <a:r>
              <a:rPr lang="en-US" dirty="0"/>
              <a:t>U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-25000" dirty="0"/>
              <a:t>8</a:t>
            </a:r>
            <a:r>
              <a:rPr lang="en-US" dirty="0"/>
              <a:t> + 2H</a:t>
            </a:r>
            <a:r>
              <a:rPr lang="en-US" baseline="-25000" dirty="0"/>
              <a:t>2</a:t>
            </a:r>
            <a:r>
              <a:rPr lang="en-US" dirty="0"/>
              <a:t> ===&gt; 3UO</a:t>
            </a:r>
            <a:r>
              <a:rPr lang="en-US" baseline="-25000" dirty="0"/>
              <a:t>2</a:t>
            </a:r>
            <a:r>
              <a:rPr lang="en-US" dirty="0"/>
              <a:t> + 2H</a:t>
            </a:r>
            <a:r>
              <a:rPr lang="en-US" baseline="-25000" dirty="0"/>
              <a:t>2</a:t>
            </a:r>
            <a:r>
              <a:rPr lang="en-US" dirty="0"/>
              <a:t>O     </a:t>
            </a:r>
          </a:p>
          <a:p>
            <a:r>
              <a:rPr lang="en-US" dirty="0"/>
              <a:t>The oxide is then reacted with hydrogen fluoride to form uranium tetrafluoride (UF4)</a:t>
            </a:r>
          </a:p>
          <a:p>
            <a:pPr lvl="1"/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 + 4HF ===&gt; UF</a:t>
            </a:r>
            <a:r>
              <a:rPr lang="en-US" baseline="-25000" dirty="0"/>
              <a:t>4</a:t>
            </a:r>
            <a:r>
              <a:rPr lang="en-US" dirty="0"/>
              <a:t> + 2H</a:t>
            </a:r>
            <a:r>
              <a:rPr lang="en-US" baseline="-25000" dirty="0"/>
              <a:t>2</a:t>
            </a:r>
            <a:r>
              <a:rPr lang="en-US" dirty="0"/>
              <a:t>O   </a:t>
            </a:r>
          </a:p>
          <a:p>
            <a:r>
              <a:rPr lang="en-US" dirty="0"/>
              <a:t>The tetrafluoride is then fed into a </a:t>
            </a:r>
            <a:r>
              <a:rPr lang="en-US" dirty="0" err="1"/>
              <a:t>fluidised</a:t>
            </a:r>
            <a:r>
              <a:rPr lang="en-US" dirty="0"/>
              <a:t> bed reactor with gaseous fluorine to produce uranium hexafluoride, UF6</a:t>
            </a:r>
          </a:p>
          <a:p>
            <a:pPr lvl="1"/>
            <a:r>
              <a:rPr lang="en-US" dirty="0"/>
              <a:t>UF</a:t>
            </a:r>
            <a:r>
              <a:rPr lang="en-US" baseline="-25000" dirty="0"/>
              <a:t>4</a:t>
            </a:r>
            <a:r>
              <a:rPr lang="en-US" dirty="0"/>
              <a:t> + F</a:t>
            </a:r>
            <a:r>
              <a:rPr lang="en-US" baseline="-25000" dirty="0"/>
              <a:t>2</a:t>
            </a:r>
            <a:r>
              <a:rPr lang="en-US" dirty="0"/>
              <a:t> ===&gt; UF</a:t>
            </a:r>
            <a:r>
              <a:rPr lang="en-US" baseline="-25000" dirty="0"/>
              <a:t>6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0D67D-35F2-644D-9CF0-A3E82100C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676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910DA-B550-5647-BAE1-3D731385E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Enrichment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10694-2B7F-FB41-91D7-6782A0D50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Natural uranium only contains 0.7% U-235, and therefore must be enriched to obtain suitable fissile material for fuel (for most reactors)</a:t>
            </a:r>
          </a:p>
          <a:p>
            <a:r>
              <a:rPr lang="en-US" dirty="0"/>
              <a:t>The difference in mass between U-235 and U-238 allows the isotopes to be separated and makes it possible to enrich the percentage of U-235</a:t>
            </a:r>
          </a:p>
          <a:p>
            <a:r>
              <a:rPr lang="en-US" dirty="0"/>
              <a:t>Two main enrichment processes</a:t>
            </a:r>
          </a:p>
          <a:p>
            <a:pPr lvl="1"/>
            <a:r>
              <a:rPr lang="en-US" dirty="0"/>
              <a:t>Gaseous diffusion: 2500 kWh per SWU</a:t>
            </a:r>
          </a:p>
          <a:p>
            <a:pPr lvl="1"/>
            <a:r>
              <a:rPr lang="en-US" dirty="0"/>
              <a:t>Centrifuge: 50 kWh per SWU</a:t>
            </a:r>
          </a:p>
          <a:p>
            <a:r>
              <a:rPr lang="en-US" dirty="0"/>
              <a:t>The capacity of enrichment plants is measured in terms of 'separative work units' or SWU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36482-31DC-9A4C-85A1-079F65CE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32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BB886-2C9E-DE47-84A2-22B012B9B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release with different nuclei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F4651-3F51-2A4F-8C3F-B4A9127C7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193323" cy="3965670"/>
          </a:xfrm>
        </p:spPr>
        <p:txBody>
          <a:bodyPr/>
          <a:lstStyle/>
          <a:p>
            <a:r>
              <a:rPr lang="en-US" dirty="0"/>
              <a:t>Energy release is effectively agnostic with regards to the fissioning species</a:t>
            </a:r>
          </a:p>
          <a:p>
            <a:r>
              <a:rPr lang="en-US" dirty="0"/>
              <a:t>Comparing U-235 with Pu-239 on the right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1" descr="Figure 2-12 Distribution of fission energy after Kaye and Laby 2010.png">
            <a:extLst>
              <a:ext uri="{FF2B5EF4-FFF2-40B4-BE49-F238E27FC236}">
                <a16:creationId xmlns:a16="http://schemas.microsoft.com/office/drawing/2014/main" id="{BBE72E0D-4A31-A943-8094-DD666CB08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3716" t="65412" r="3546" b="1506"/>
          <a:stretch>
            <a:fillRect/>
          </a:stretch>
        </p:blipFill>
        <p:spPr bwMode="auto">
          <a:xfrm>
            <a:off x="6096000" y="2160495"/>
            <a:ext cx="5651781" cy="4527728"/>
          </a:xfrm>
          <a:prstGeom prst="rect">
            <a:avLst/>
          </a:prstGeom>
          <a:noFill/>
          <a:ln w="6350">
            <a:solidFill>
              <a:srgbClr val="D4AD6F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FB107D-B7CD-D44A-BFE4-69DFDEBF4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117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B5B4-24CE-EC46-AB55-ADD696A9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Enrichment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671FB-F53E-8F49-A389-BE2A7A19A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962144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One ton of natural uranium feedstock might end up: as 120-130 kg of uranium for power reactor fuel, as 26 kg of typical research reactor fuel, or conceivably as 5.6 kg of weapons-grade material</a:t>
            </a:r>
          </a:p>
          <a:p>
            <a:r>
              <a:rPr lang="en-US" dirty="0"/>
              <a:t>The curve flattens out so much because the mass of material being enriched progressively diminishes, so requires less effort relative to what has already been applied to progress a lot further in percentage enrichment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AC1044-1922-B643-AFF2-B97D85C05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649" y="2393778"/>
            <a:ext cx="5870207" cy="349910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785458-9E5D-3942-8B0D-B3221EB8E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0277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89D7-3409-554C-AB62-4041223DF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Enrichment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B8EF6-DE1A-7A46-87B3-924CF75C4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Enrichment accounts for almost half of the cost of nuclear fuel and about 5% of the total cost of the electricity generated</a:t>
            </a:r>
          </a:p>
          <a:p>
            <a:r>
              <a:rPr lang="en-US" dirty="0"/>
              <a:t>It is also the main greenhouse gas impact from the nuclear fuel cycle where the electricity used for enrichment is typically generated from coal or natural gas</a:t>
            </a:r>
          </a:p>
          <a:p>
            <a:r>
              <a:rPr lang="en-US" dirty="0"/>
              <a:t>However, it still only amounts to 0.1% of the carbon dioxide from equivalent coal-fired electricity generation if modern gas centrifuge plants are used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12000B-3F47-254F-A2E0-1CE2D1548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456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B95CC-F73D-D74A-86F1-7E7BE0DB9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yield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7DB66-BA2B-2D41-8719-88E623CF9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935415" cy="3965670"/>
          </a:xfrm>
        </p:spPr>
        <p:txBody>
          <a:bodyPr/>
          <a:lstStyle/>
          <a:p>
            <a:r>
              <a:rPr lang="en-US" dirty="0"/>
              <a:t>Regardless of fissioning isotope, fission product yields are effectively the same, in this double hump distribution</a:t>
            </a:r>
          </a:p>
          <a:p>
            <a:r>
              <a:rPr lang="en-US" dirty="0"/>
              <a:t>One broad peak centered around A=95, the other around A=135</a:t>
            </a:r>
          </a:p>
          <a:p>
            <a:r>
              <a:rPr lang="en-US" dirty="0"/>
              <a:t>Examples: </a:t>
            </a:r>
          </a:p>
          <a:p>
            <a:pPr lvl="1"/>
            <a:r>
              <a:rPr lang="en-US" dirty="0"/>
              <a:t>Mo (Z=42, A=96)</a:t>
            </a:r>
          </a:p>
          <a:p>
            <a:pPr lvl="1"/>
            <a:r>
              <a:rPr lang="en-US" dirty="0"/>
              <a:t>Cs (Z=55, A=133)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91854-8BF1-C84A-A4AF-975DCEA24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185" y="2160495"/>
            <a:ext cx="5177204" cy="41417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6914FD-180E-3D41-9C2F-7E05CA1CA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793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080A-603E-CB4F-A1CD-7CA261881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Yields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8EC8D-1CB8-2340-ACA9-33AD11296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259" y="1665754"/>
            <a:ext cx="8213481" cy="49764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EB54C9-A240-C84B-AD97-19FAAA498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274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21436-082E-B343-A987-45D93B236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heat generation rate for a given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77FF6-6117-6948-8706-8882BF6C8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know about 200 MeV of energy is available due to a fission (210 MeV minus neutrinos)</a:t>
            </a:r>
          </a:p>
          <a:p>
            <a:r>
              <a:rPr lang="en-US" dirty="0"/>
              <a:t>We know the fission cross section of the target nuclide (tabulated)</a:t>
            </a:r>
          </a:p>
          <a:p>
            <a:r>
              <a:rPr lang="en-US" dirty="0"/>
              <a:t>We can calculate the fission atom density </a:t>
            </a:r>
          </a:p>
          <a:p>
            <a:r>
              <a:rPr lang="en-US" dirty="0"/>
              <a:t>The heat generation rate, Q is given by:</a:t>
            </a:r>
          </a:p>
          <a:p>
            <a:pPr lvl="1"/>
            <a:r>
              <a:rPr lang="en-US" dirty="0"/>
              <a:t>Q = </a:t>
            </a:r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>
                <a:latin typeface="Symbol" pitchFamily="2" charset="2"/>
              </a:rPr>
              <a:t>s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latin typeface="Symbol" pitchFamily="2" charset="2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dirty="0">
                <a:latin typeface="Symbol" pitchFamily="2" charset="2"/>
              </a:rPr>
              <a:t> f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is the fission energy,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is the fission atom density, </a:t>
            </a:r>
            <a:r>
              <a:rPr lang="en-US" dirty="0">
                <a:latin typeface="Symbol" pitchFamily="2" charset="2"/>
              </a:rPr>
              <a:t>s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the fission cross section, and </a:t>
            </a:r>
            <a:r>
              <a:rPr lang="en-US" dirty="0">
                <a:latin typeface="Symbol" pitchFamily="2" charset="2"/>
              </a:rPr>
              <a:t>f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the neutron flux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Units: J/fission x atoms/cm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x (fission/neutron)*(cm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/atom) x (neutron/cm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-s) = J/cm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D3DD4-C8FB-8F40-BBC6-C31E0055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78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93038-3BCB-E145-84F8-C77F4A206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heat generation rate for a given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694E4-E12D-6643-BFF6-772A2B3AB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 sections:</a:t>
            </a:r>
          </a:p>
          <a:p>
            <a:pPr lvl="1"/>
            <a:r>
              <a:rPr lang="en-US" dirty="0"/>
              <a:t>ENDF database: Nuclear Data Sheets 148 (2018) 1–142</a:t>
            </a:r>
          </a:p>
          <a:p>
            <a:pPr lvl="1"/>
            <a:r>
              <a:rPr lang="en-US" dirty="0"/>
              <a:t>Thermal neutron (E=0.025 eV) U235 fission cross section: 586.8 barns</a:t>
            </a:r>
          </a:p>
          <a:p>
            <a:pPr lvl="2"/>
            <a:r>
              <a:rPr lang="en-US" dirty="0"/>
              <a:t>1 barn = 10</a:t>
            </a:r>
            <a:r>
              <a:rPr lang="en-US" baseline="30000" dirty="0"/>
              <a:t>-24</a:t>
            </a:r>
            <a:r>
              <a:rPr lang="en-US" dirty="0"/>
              <a:t> cm</a:t>
            </a:r>
            <a:r>
              <a:rPr lang="en-US" baseline="30000" dirty="0"/>
              <a:t>2</a:t>
            </a:r>
          </a:p>
          <a:p>
            <a:r>
              <a:rPr lang="en-US" dirty="0"/>
              <a:t>Fission atom density</a:t>
            </a:r>
          </a:p>
          <a:p>
            <a:pPr lvl="1"/>
            <a:r>
              <a:rPr lang="en-US" dirty="0"/>
              <a:t>Atom density of U-235 = UO2 density x 1/molar mass x </a:t>
            </a:r>
            <a:r>
              <a:rPr lang="en-US" dirty="0" err="1"/>
              <a:t>Avogadros</a:t>
            </a:r>
            <a:r>
              <a:rPr lang="en-US" dirty="0"/>
              <a:t> number x atom fraction x enrichment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3664D-39B2-FC4C-B15C-591FDA2E5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099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7A24A-0E1E-EF40-9B8D-05031F93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heat generation rate for a given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4E78-5CD6-3D49-88DE-37C9912D5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Given a density of UO2 (10.97 g/cm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  <a:p>
            <a:r>
              <a:rPr lang="en-US" dirty="0"/>
              <a:t>Enrichment of 3%</a:t>
            </a:r>
          </a:p>
          <a:p>
            <a:r>
              <a:rPr lang="en-US" dirty="0"/>
              <a:t>Molar mass of 3% enriched UO2</a:t>
            </a:r>
          </a:p>
          <a:p>
            <a:pPr lvl="1"/>
            <a:r>
              <a:rPr lang="en-US" dirty="0"/>
              <a:t>235*0.03 + 238*0.97 + 2*16 = 269.9 g/</a:t>
            </a:r>
            <a:r>
              <a:rPr lang="en-US" dirty="0" err="1"/>
              <a:t>mol</a:t>
            </a:r>
            <a:endParaRPr lang="en-US" dirty="0"/>
          </a:p>
          <a:p>
            <a:r>
              <a:rPr lang="en-US" dirty="0"/>
              <a:t>Atom density of U-235 = 10.97 x 1/269.9 x 6.022E23 x 1/3 x 0.03</a:t>
            </a:r>
          </a:p>
          <a:p>
            <a:pPr lvl="1"/>
            <a:r>
              <a:rPr lang="en-US" dirty="0"/>
              <a:t>2.45E20 atoms/cm</a:t>
            </a:r>
            <a:r>
              <a:rPr lang="en-US" baseline="30000" dirty="0"/>
              <a:t>3</a:t>
            </a:r>
          </a:p>
          <a:p>
            <a:r>
              <a:rPr lang="en-US" dirty="0"/>
              <a:t>Given a flux of 5E13 neutrons/cm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r>
              <a:rPr lang="en-US" dirty="0"/>
              <a:t>Q = </a:t>
            </a:r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>
                <a:latin typeface="Symbol" pitchFamily="2" charset="2"/>
              </a:rPr>
              <a:t>s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latin typeface="Symbol" pitchFamily="2" charset="2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dirty="0">
                <a:latin typeface="Symbol" pitchFamily="2" charset="2"/>
              </a:rPr>
              <a:t> f</a:t>
            </a:r>
          </a:p>
          <a:p>
            <a:pPr lvl="1"/>
            <a:r>
              <a:rPr lang="en-US" dirty="0"/>
              <a:t>200E6 eV x 1.602E-19 J/eV x 2.45E20 atoms/cc x 587E-24 cm</a:t>
            </a:r>
            <a:r>
              <a:rPr lang="en-US" baseline="30000" dirty="0"/>
              <a:t>2</a:t>
            </a:r>
            <a:r>
              <a:rPr lang="en-US" dirty="0"/>
              <a:t> x 5E13 n/cm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r>
              <a:rPr lang="en-US" dirty="0"/>
              <a:t>Q = 230 J/s/cm</a:t>
            </a:r>
            <a:r>
              <a:rPr lang="en-US" baseline="30000" dirty="0"/>
              <a:t>2</a:t>
            </a:r>
            <a:r>
              <a:rPr lang="en-US" dirty="0"/>
              <a:t> = 230 W/cm</a:t>
            </a:r>
            <a:r>
              <a:rPr lang="en-US" baseline="30000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93255-E63A-BF46-93F9-EBE688B26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96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0D9A1-D5E9-5E4E-A14D-D34D3485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E8E86-9FBC-684D-8801-6C15F8612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neutron cross section ~100x less than thermal neutron cross section</a:t>
            </a:r>
          </a:p>
          <a:p>
            <a:r>
              <a:rPr lang="en-US" dirty="0"/>
              <a:t>Fuels for fast neutron spectrum typically have high enrichments, 19.7% U-235</a:t>
            </a:r>
          </a:p>
          <a:p>
            <a:r>
              <a:rPr lang="en-US" dirty="0"/>
              <a:t>Historical research reactor fuels, such as UMo and U3Si2, have had an enrichment of 90+%</a:t>
            </a:r>
          </a:p>
          <a:p>
            <a:r>
              <a:rPr lang="en-US" dirty="0"/>
              <a:t>Neutron flux will vary depending on the reactor</a:t>
            </a:r>
          </a:p>
          <a:p>
            <a:pPr lvl="1"/>
            <a:r>
              <a:rPr lang="en-US" dirty="0"/>
              <a:t>HFIR has a peak neutron flux of 3E15 n/cm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pPr lvl="1"/>
            <a:r>
              <a:rPr lang="en-US" dirty="0"/>
              <a:t>PULSTAR has a peak neutron flux of 1E13 n/cm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r>
              <a:rPr lang="en-US" dirty="0"/>
              <a:t>Significant variability in heat generation depending on fuel type and reactor conditions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D0874-A1CE-F549-81F0-916775805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07725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1612</Words>
  <Application>Microsoft Macintosh PowerPoint</Application>
  <PresentationFormat>Widescreen</PresentationFormat>
  <Paragraphs>196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ＭＳ Ｐゴシック</vt:lpstr>
      <vt:lpstr>Arial</vt:lpstr>
      <vt:lpstr>Calibri</vt:lpstr>
      <vt:lpstr>Cambria Math</vt:lpstr>
      <vt:lpstr>Symbol</vt:lpstr>
      <vt:lpstr>NCStateU-horizontal-left-logo</vt:lpstr>
      <vt:lpstr>Fission and heat generation</vt:lpstr>
      <vt:lpstr>Fission basics</vt:lpstr>
      <vt:lpstr>Energy release with different nuclei</vt:lpstr>
      <vt:lpstr>Fission product yield</vt:lpstr>
      <vt:lpstr>Fission Product Yields</vt:lpstr>
      <vt:lpstr>Calculating heat generation rate for a given fuel</vt:lpstr>
      <vt:lpstr>Calculating heat generation rate for a given fuel</vt:lpstr>
      <vt:lpstr>Calculating heat generation rate for a given fuel</vt:lpstr>
      <vt:lpstr>Some notes</vt:lpstr>
      <vt:lpstr>Reactor Systems</vt:lpstr>
      <vt:lpstr>Heat removal systems</vt:lpstr>
      <vt:lpstr>Heat removal systems</vt:lpstr>
      <vt:lpstr>Light Water Reactor Core Design</vt:lpstr>
      <vt:lpstr>LWR Fuel Pins</vt:lpstr>
      <vt:lpstr>Not only water cooled reactor designs</vt:lpstr>
      <vt:lpstr>Not all fuel is pellet-based</vt:lpstr>
      <vt:lpstr>ATR and HFIR Core design</vt:lpstr>
      <vt:lpstr>Most fuel designs employ some type of cladding</vt:lpstr>
      <vt:lpstr>Fuel/Cladding Gap</vt:lpstr>
      <vt:lpstr>Smear Density</vt:lpstr>
      <vt:lpstr>Cladding material selection</vt:lpstr>
      <vt:lpstr>Molten Salt Reactors w/o cladding</vt:lpstr>
      <vt:lpstr>Fuel Fabrication</vt:lpstr>
      <vt:lpstr>Fabrication Process</vt:lpstr>
      <vt:lpstr>Global Uranium Resources</vt:lpstr>
      <vt:lpstr>Uranium deposit types</vt:lpstr>
      <vt:lpstr>Uranium mining/processing</vt:lpstr>
      <vt:lpstr>Conversion</vt:lpstr>
      <vt:lpstr>Enrichment</vt:lpstr>
      <vt:lpstr>Enrichment</vt:lpstr>
      <vt:lpstr>Enrichment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Types-2</dc:title>
  <dc:creator>Microsoft Office User</dc:creator>
  <cp:lastModifiedBy>Benjamin Beeler</cp:lastModifiedBy>
  <cp:revision>30</cp:revision>
  <dcterms:created xsi:type="dcterms:W3CDTF">2020-01-02T17:34:23Z</dcterms:created>
  <dcterms:modified xsi:type="dcterms:W3CDTF">2020-01-08T20:09:51Z</dcterms:modified>
</cp:coreProperties>
</file>